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4630400" cy="8229600"/>
  <p:notesSz cx="8229600" cy="14630400"/>
  <p:embeddedFontLst>
    <p:embeddedFont>
      <p:font typeface="Corben" panose="020F0505020000020004" pitchFamily="34" charset="0"/>
      <p:bold r:id="rId17"/>
    </p:embeddedFont>
    <p:embeddedFont>
      <p:font typeface="Corben" panose="020F0505020000020004" pitchFamily="34" charset="-122"/>
      <p:bold r:id="rId18"/>
    </p:embeddedFont>
    <p:embeddedFont>
      <p:font typeface="Corben" panose="020F0505020000020004" pitchFamily="34" charset="-120"/>
      <p:bold r:id="rId19"/>
    </p:embeddedFont>
    <p:embeddedFont>
      <p:font typeface="Nobile" panose="02000503050000020004" pitchFamily="34" charset="0"/>
      <p:bold r:id="rId20"/>
    </p:embeddedFont>
    <p:embeddedFont>
      <p:font typeface="Nobile" panose="02000503050000020004" pitchFamily="34" charset="-122"/>
      <p:bold r:id="rId21"/>
    </p:embeddedFont>
    <p:embeddedFont>
      <p:font typeface="Nobile" panose="02000503050000020004" pitchFamily="34" charset="-120"/>
      <p:bold r:id="rId22"/>
    </p:embeddedFont>
    <p:embeddedFont>
      <p:font typeface="Calibri" panose="020F0502020204030204" charset="0"/>
      <p:regular r:id="rId23"/>
      <p:bold r:id="rId24"/>
      <p:italic r:id="rId25"/>
      <p:boldItalic r:id="rId2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font" Target="fonts/font10.fntdata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993225"/>
            <a:ext cx="7556421" cy="35438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" altLang="en-US" sz="3600" dirty="0">
                <a:latin typeface="Times New Roman" panose="02020603050405020304" charset="0"/>
                <a:cs typeface="Times New Roman" panose="02020603050405020304" charset="0"/>
              </a:rPr>
              <a:t>Дәріс 9. 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Эриксонның</a:t>
            </a:r>
            <a:r>
              <a:rPr lang="en-US" altLang="ru-RU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эпигенетикалық</a:t>
            </a:r>
            <a:r>
              <a:rPr lang="en-US" altLang="ru-RU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теориясы</a:t>
            </a:r>
            <a:r>
              <a:rPr lang="en-US" altLang="ru-RU" sz="36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Эго</a:t>
            </a:r>
            <a:r>
              <a:rPr lang="en-US" altLang="ru-RU" sz="3600" dirty="0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психология</a:t>
            </a:r>
            <a:r>
              <a:rPr lang="en-US" altLang="ru-RU" sz="3600" dirty="0">
                <a:latin typeface="Times New Roman" panose="02020603050405020304" charset="0"/>
                <a:cs typeface="Times New Roman" panose="02020603050405020304" charset="0"/>
              </a:rPr>
              <a:t>:  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психоанализдің</a:t>
            </a:r>
            <a:r>
              <a:rPr lang="en-US" altLang="ru-RU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даму</a:t>
            </a:r>
            <a:r>
              <a:rPr lang="en-US" altLang="ru-RU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нәтижесі</a:t>
            </a:r>
            <a:r>
              <a:rPr lang="en-US" altLang="ru-RU" sz="36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" altLang="en-US" sz="3600" dirty="0">
                <a:latin typeface="Times New Roman" panose="02020603050405020304" charset="0"/>
                <a:cs typeface="Times New Roman" panose="02020603050405020304" charset="0"/>
              </a:rPr>
              <a:t>          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Э</a:t>
            </a:r>
            <a:r>
              <a:rPr lang="en-US" altLang="ru-RU" sz="36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Фромм</a:t>
            </a:r>
            <a:r>
              <a:rPr lang="en-US" altLang="ru-RU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теориясы</a:t>
            </a:r>
            <a:r>
              <a:rPr lang="en-US" altLang="ru-RU" sz="36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Қазіргі</a:t>
            </a:r>
            <a:r>
              <a:rPr lang="en-US" altLang="ru-RU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жаңа</a:t>
            </a:r>
            <a:r>
              <a:rPr lang="en-US" altLang="ru-RU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мәдениеттегі</a:t>
            </a:r>
            <a:r>
              <a:rPr lang="en-US" altLang="ru-RU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тұлғаны</a:t>
            </a:r>
            <a:r>
              <a:rPr lang="en-US" altLang="ru-RU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эксперименттік</a:t>
            </a:r>
            <a:r>
              <a:rPr lang="en-US" altLang="ru-RU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зерттеу</a:t>
            </a:r>
            <a:r>
              <a:rPr lang="en-US" altLang="ru-RU" sz="36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en-US" altLang="ru-RU" sz="3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5749290" y="375285"/>
            <a:ext cx="78854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Әл-Фараби атындағы Қазақ Ұлттық университеті</a:t>
            </a:r>
            <a:b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Жалпы және қолданбалы психология кафедрасы </a:t>
            </a:r>
            <a:endParaRPr lang="en-US" altLang="ru-RU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8757285" y="6717665"/>
            <a:ext cx="5669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</a:rPr>
              <a:t>Дәріскер: </a:t>
            </a: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Психология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</a:rPr>
              <a:t>ғылымдарының докторы, профессор </a:t>
            </a:r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</a:rPr>
              <a:t>Тоқсанбаева Н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</a:rPr>
              <a:t>.К.</a:t>
            </a:r>
            <a:endParaRPr lang="en-US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2241" y="614720"/>
            <a:ext cx="10800398" cy="55876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Қорытынды: Тұлғаны түсінудің жаңа парадигмасы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782241" y="1620441"/>
            <a:ext cx="13065919" cy="1592223"/>
          </a:xfrm>
          <a:prstGeom prst="roundRect">
            <a:avLst>
              <a:gd name="adj" fmla="val 5896"/>
            </a:avLst>
          </a:prstGeom>
          <a:solidFill>
            <a:srgbClr val="B6D6FC"/>
          </a:solidFill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5721" y="1964531"/>
            <a:ext cx="418981" cy="33516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648182" y="1899761"/>
            <a:ext cx="3580328" cy="4191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Эпигенетикалық даму</a:t>
            </a:r>
            <a:endParaRPr lang="en-US" sz="2600" dirty="0"/>
          </a:p>
        </p:txBody>
      </p:sp>
      <p:sp>
        <p:nvSpPr>
          <p:cNvPr id="6" name="Text 3"/>
          <p:cNvSpPr/>
          <p:nvPr/>
        </p:nvSpPr>
        <p:spPr>
          <a:xfrm>
            <a:off x="1648182" y="2542342"/>
            <a:ext cx="11976497" cy="35754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Тұлғаның әлеуметтік және биологиялық негіздерінің өзара әрекеттесуі арқылы өмір бойы дамуы.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82241" y="3464004"/>
            <a:ext cx="13065919" cy="1949768"/>
          </a:xfrm>
          <a:prstGeom prst="roundRect">
            <a:avLst>
              <a:gd name="adj" fmla="val 4815"/>
            </a:avLst>
          </a:prstGeom>
          <a:solidFill>
            <a:srgbClr val="B6FCB8"/>
          </a:solidFill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21" y="3808095"/>
            <a:ext cx="418981" cy="33516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648182" y="3743325"/>
            <a:ext cx="7079694" cy="4191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Эго-психология мен Фроммнің теориялары</a:t>
            </a:r>
            <a:endParaRPr lang="en-US" sz="2600" dirty="0"/>
          </a:p>
        </p:txBody>
      </p:sp>
      <p:sp>
        <p:nvSpPr>
          <p:cNvPr id="10" name="Text 6"/>
          <p:cNvSpPr/>
          <p:nvPr/>
        </p:nvSpPr>
        <p:spPr>
          <a:xfrm>
            <a:off x="1648182" y="4385905"/>
            <a:ext cx="11976497" cy="7150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Қазіргі мәдениеттегі тұлғаны, оның еркіндікке ұмтылысын және әлеуметтік бейімделуін зерттеудің негізі болып табылады.</a:t>
            </a:r>
            <a:endParaRPr lang="en-US" sz="1750" dirty="0"/>
          </a:p>
        </p:txBody>
      </p:sp>
      <p:sp>
        <p:nvSpPr>
          <p:cNvPr id="11" name="Shape 7"/>
          <p:cNvSpPr/>
          <p:nvPr/>
        </p:nvSpPr>
        <p:spPr>
          <a:xfrm>
            <a:off x="782241" y="5665113"/>
            <a:ext cx="13065919" cy="1949768"/>
          </a:xfrm>
          <a:prstGeom prst="roundRect">
            <a:avLst>
              <a:gd name="adj" fmla="val 4815"/>
            </a:avLst>
          </a:prstGeom>
          <a:solidFill>
            <a:srgbClr val="D9D9D9"/>
          </a:solidFill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721" y="6009203"/>
            <a:ext cx="418981" cy="33516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648182" y="5944433"/>
            <a:ext cx="5014674" cy="4191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Болашақ зерттеулерге шақыру</a:t>
            </a:r>
            <a:endParaRPr lang="en-US" sz="2600" dirty="0"/>
          </a:p>
        </p:txBody>
      </p:sp>
      <p:sp>
        <p:nvSpPr>
          <p:cNvPr id="14" name="Text 9"/>
          <p:cNvSpPr/>
          <p:nvPr/>
        </p:nvSpPr>
        <p:spPr>
          <a:xfrm>
            <a:off x="1648182" y="6587014"/>
            <a:ext cx="11976497" cy="7150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Тұлғаның дамуын тереңірек түсіну және оның қазіргі заманғы қиындықтарға бейімделу жолдарын зерттеуге шақырамыз.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0331" y="581739"/>
            <a:ext cx="9510832" cy="5288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Эриксонның өмірі мен теориясының шығу тегі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740331" y="1538883"/>
            <a:ext cx="6316861" cy="101548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1902 жылы Германияда туған</a:t>
            </a:r>
            <a:r>
              <a:rPr lang="en-US" sz="16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, психоанализдің классигі Зигмунд Фрейдтің шәкірті болған Эрик Эриксон психологияға айтарлықтай үлес қосты.</a:t>
            </a:r>
            <a:endParaRPr lang="en-US" sz="1650" dirty="0"/>
          </a:p>
        </p:txBody>
      </p:sp>
      <p:sp>
        <p:nvSpPr>
          <p:cNvPr id="4" name="Text 2"/>
          <p:cNvSpPr/>
          <p:nvPr/>
        </p:nvSpPr>
        <p:spPr>
          <a:xfrm>
            <a:off x="740331" y="2744748"/>
            <a:ext cx="6316861" cy="13539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Оның теориясы Фрейдтің психосексуалдық теориясынан ерекшеленеді: Эриксон тұлға дамуын тек балалық шақпен шектемей, </a:t>
            </a:r>
            <a:r>
              <a:rPr lang="en-US" sz="1650" b="1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өмір бойына созылатын процесс</a:t>
            </a:r>
            <a:r>
              <a:rPr lang="en-US" sz="16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ретінде қарастырды.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740331" y="4289108"/>
            <a:ext cx="6316861" cy="16924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Эриксонның </a:t>
            </a:r>
            <a:r>
              <a:rPr lang="en-US" sz="1650" b="1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эпигенетикалық принципі</a:t>
            </a:r>
            <a:r>
              <a:rPr lang="en-US" sz="16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тұлға дамуының кезең-кезеңімен, алдын ала бағдарланған сипатын көрсетеді. Әрбір кезеңде белгілі бір міндеттер мен дағдарыстар туындайды, оларды шешу тұлғаның одан әрі дамуына ықпал етеді.</a:t>
            </a:r>
            <a:endParaRPr lang="en-US" sz="16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0828" y="1586389"/>
            <a:ext cx="6316861" cy="631686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5538" y="390763"/>
            <a:ext cx="5976938" cy="35397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Эриксонның 8 психосоциалдық даму кезеңі</a:t>
            </a:r>
            <a:endParaRPr lang="en-US" sz="2200" dirty="0"/>
          </a:p>
        </p:txBody>
      </p:sp>
      <p:sp>
        <p:nvSpPr>
          <p:cNvPr id="3" name="Shape 1"/>
          <p:cNvSpPr/>
          <p:nvPr/>
        </p:nvSpPr>
        <p:spPr>
          <a:xfrm>
            <a:off x="7307580" y="1027867"/>
            <a:ext cx="15240" cy="6425089"/>
          </a:xfrm>
          <a:prstGeom prst="roundRect">
            <a:avLst>
              <a:gd name="adj" fmla="val 390271"/>
            </a:avLst>
          </a:prstGeom>
          <a:solidFill>
            <a:srgbClr val="B8BFDF"/>
          </a:solidFill>
        </p:spPr>
      </p:sp>
      <p:sp>
        <p:nvSpPr>
          <p:cNvPr id="4" name="Shape 2"/>
          <p:cNvSpPr/>
          <p:nvPr/>
        </p:nvSpPr>
        <p:spPr>
          <a:xfrm>
            <a:off x="6746319" y="1179552"/>
            <a:ext cx="424815" cy="15240"/>
          </a:xfrm>
          <a:prstGeom prst="roundRect">
            <a:avLst>
              <a:gd name="adj" fmla="val 390271"/>
            </a:avLst>
          </a:prstGeom>
          <a:solidFill>
            <a:srgbClr val="B8BFDF"/>
          </a:solidFill>
        </p:spPr>
      </p:sp>
      <p:sp>
        <p:nvSpPr>
          <p:cNvPr id="5" name="Shape 3"/>
          <p:cNvSpPr/>
          <p:nvPr/>
        </p:nvSpPr>
        <p:spPr>
          <a:xfrm>
            <a:off x="7155894" y="1027867"/>
            <a:ext cx="318611" cy="318611"/>
          </a:xfrm>
          <a:prstGeom prst="roundRect">
            <a:avLst>
              <a:gd name="adj" fmla="val 18668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208996" y="1054418"/>
            <a:ext cx="212408" cy="26550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1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4781907" y="1076444"/>
            <a:ext cx="1825347" cy="22121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>
              <a:lnSpc>
                <a:spcPts val="17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Сенім мен сенімсіздік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495538" y="1382554"/>
            <a:ext cx="6111716" cy="45291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Нәрестелік шақ (0-1 жас) – негізгі қажеттіліктердің қанағаттандырылуы арқылы сенімнің қалыптасуы.</a:t>
            </a:r>
            <a:endParaRPr lang="en-US" sz="1100" dirty="0"/>
          </a:p>
        </p:txBody>
      </p:sp>
      <p:sp>
        <p:nvSpPr>
          <p:cNvPr id="9" name="Shape 7"/>
          <p:cNvSpPr/>
          <p:nvPr/>
        </p:nvSpPr>
        <p:spPr>
          <a:xfrm>
            <a:off x="7459266" y="2029063"/>
            <a:ext cx="424815" cy="15240"/>
          </a:xfrm>
          <a:prstGeom prst="roundRect">
            <a:avLst>
              <a:gd name="adj" fmla="val 390271"/>
            </a:avLst>
          </a:prstGeom>
          <a:solidFill>
            <a:srgbClr val="B8BFDF"/>
          </a:solidFill>
        </p:spPr>
      </p:sp>
      <p:sp>
        <p:nvSpPr>
          <p:cNvPr id="10" name="Shape 8"/>
          <p:cNvSpPr/>
          <p:nvPr/>
        </p:nvSpPr>
        <p:spPr>
          <a:xfrm>
            <a:off x="7155894" y="1877378"/>
            <a:ext cx="318611" cy="318611"/>
          </a:xfrm>
          <a:prstGeom prst="roundRect">
            <a:avLst>
              <a:gd name="adj" fmla="val 18668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208996" y="1903928"/>
            <a:ext cx="212408" cy="26550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2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8023146" y="1925955"/>
            <a:ext cx="2321957" cy="22121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Автономия мен ұялшақтық</a:t>
            </a:r>
            <a:endParaRPr lang="en-US" sz="1350" dirty="0"/>
          </a:p>
        </p:txBody>
      </p:sp>
      <p:sp>
        <p:nvSpPr>
          <p:cNvPr id="13" name="Text 11"/>
          <p:cNvSpPr/>
          <p:nvPr/>
        </p:nvSpPr>
        <p:spPr>
          <a:xfrm>
            <a:off x="8023146" y="2232065"/>
            <a:ext cx="6111716" cy="22645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Ерте балалық шақ (1-3 жас) – дербестікті игеру және өзін-өзі бақылау.</a:t>
            </a:r>
            <a:endParaRPr lang="en-US" sz="1100" dirty="0"/>
          </a:p>
        </p:txBody>
      </p:sp>
      <p:sp>
        <p:nvSpPr>
          <p:cNvPr id="14" name="Shape 12"/>
          <p:cNvSpPr/>
          <p:nvPr/>
        </p:nvSpPr>
        <p:spPr>
          <a:xfrm>
            <a:off x="6746319" y="2761298"/>
            <a:ext cx="424815" cy="15240"/>
          </a:xfrm>
          <a:prstGeom prst="roundRect">
            <a:avLst>
              <a:gd name="adj" fmla="val 390271"/>
            </a:avLst>
          </a:prstGeom>
          <a:solidFill>
            <a:srgbClr val="B8BFDF"/>
          </a:solidFill>
        </p:spPr>
      </p:sp>
      <p:sp>
        <p:nvSpPr>
          <p:cNvPr id="15" name="Shape 13"/>
          <p:cNvSpPr/>
          <p:nvPr/>
        </p:nvSpPr>
        <p:spPr>
          <a:xfrm>
            <a:off x="7155894" y="2609612"/>
            <a:ext cx="318611" cy="318611"/>
          </a:xfrm>
          <a:prstGeom prst="roundRect">
            <a:avLst>
              <a:gd name="adj" fmla="val 18668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208996" y="2636163"/>
            <a:ext cx="212408" cy="26550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3</a:t>
            </a:r>
            <a:endParaRPr lang="en-US" sz="1650" dirty="0"/>
          </a:p>
        </p:txBody>
      </p:sp>
      <p:sp>
        <p:nvSpPr>
          <p:cNvPr id="17" name="Text 15"/>
          <p:cNvSpPr/>
          <p:nvPr/>
        </p:nvSpPr>
        <p:spPr>
          <a:xfrm>
            <a:off x="4445437" y="2658189"/>
            <a:ext cx="2161818" cy="22121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>
              <a:lnSpc>
                <a:spcPts val="17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Бастамашылдық пен кінә</a:t>
            </a:r>
            <a:endParaRPr lang="en-US" sz="1350" dirty="0"/>
          </a:p>
        </p:txBody>
      </p:sp>
      <p:sp>
        <p:nvSpPr>
          <p:cNvPr id="18" name="Text 16"/>
          <p:cNvSpPr/>
          <p:nvPr/>
        </p:nvSpPr>
        <p:spPr>
          <a:xfrm>
            <a:off x="495538" y="2964299"/>
            <a:ext cx="6111716" cy="22645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Ойын жасы (3-6 жас) – ортаны зерттеуге және бастамашылдыққа ұмтылу.</a:t>
            </a:r>
            <a:endParaRPr lang="en-US" sz="1100" dirty="0"/>
          </a:p>
        </p:txBody>
      </p:sp>
      <p:sp>
        <p:nvSpPr>
          <p:cNvPr id="19" name="Shape 17"/>
          <p:cNvSpPr/>
          <p:nvPr/>
        </p:nvSpPr>
        <p:spPr>
          <a:xfrm>
            <a:off x="7459266" y="3493651"/>
            <a:ext cx="424815" cy="15240"/>
          </a:xfrm>
          <a:prstGeom prst="roundRect">
            <a:avLst>
              <a:gd name="adj" fmla="val 390271"/>
            </a:avLst>
          </a:prstGeom>
          <a:solidFill>
            <a:srgbClr val="B8BFDF"/>
          </a:solidFill>
        </p:spPr>
      </p:sp>
      <p:sp>
        <p:nvSpPr>
          <p:cNvPr id="20" name="Shape 18"/>
          <p:cNvSpPr/>
          <p:nvPr/>
        </p:nvSpPr>
        <p:spPr>
          <a:xfrm>
            <a:off x="7155894" y="3341965"/>
            <a:ext cx="318611" cy="318611"/>
          </a:xfrm>
          <a:prstGeom prst="roundRect">
            <a:avLst>
              <a:gd name="adj" fmla="val 18668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7208996" y="3368516"/>
            <a:ext cx="212408" cy="26550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4</a:t>
            </a:r>
            <a:endParaRPr lang="en-US" sz="1650" dirty="0"/>
          </a:p>
        </p:txBody>
      </p:sp>
      <p:sp>
        <p:nvSpPr>
          <p:cNvPr id="22" name="Text 20"/>
          <p:cNvSpPr/>
          <p:nvPr/>
        </p:nvSpPr>
        <p:spPr>
          <a:xfrm>
            <a:off x="8023146" y="3390543"/>
            <a:ext cx="1787366" cy="22121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Өндіріс пен төмендік</a:t>
            </a:r>
            <a:endParaRPr lang="en-US" sz="1350" dirty="0"/>
          </a:p>
        </p:txBody>
      </p:sp>
      <p:sp>
        <p:nvSpPr>
          <p:cNvPr id="23" name="Text 21"/>
          <p:cNvSpPr/>
          <p:nvPr/>
        </p:nvSpPr>
        <p:spPr>
          <a:xfrm>
            <a:off x="8023146" y="3696653"/>
            <a:ext cx="6111716" cy="45291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Мектеп жасы (6-12 жас) – білім мен дағдыларды игеру арқылы құзыреттілікті дамыту.</a:t>
            </a:r>
            <a:endParaRPr lang="en-US" sz="1100" dirty="0"/>
          </a:p>
        </p:txBody>
      </p:sp>
      <p:sp>
        <p:nvSpPr>
          <p:cNvPr id="24" name="Shape 22"/>
          <p:cNvSpPr/>
          <p:nvPr/>
        </p:nvSpPr>
        <p:spPr>
          <a:xfrm>
            <a:off x="6746319" y="4226004"/>
            <a:ext cx="424815" cy="15240"/>
          </a:xfrm>
          <a:prstGeom prst="roundRect">
            <a:avLst>
              <a:gd name="adj" fmla="val 390271"/>
            </a:avLst>
          </a:prstGeom>
          <a:solidFill>
            <a:srgbClr val="B8BFDF"/>
          </a:solidFill>
        </p:spPr>
      </p:sp>
      <p:sp>
        <p:nvSpPr>
          <p:cNvPr id="25" name="Shape 23"/>
          <p:cNvSpPr/>
          <p:nvPr/>
        </p:nvSpPr>
        <p:spPr>
          <a:xfrm>
            <a:off x="7155894" y="4074319"/>
            <a:ext cx="318611" cy="318611"/>
          </a:xfrm>
          <a:prstGeom prst="roundRect">
            <a:avLst>
              <a:gd name="adj" fmla="val 18668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7208996" y="4100870"/>
            <a:ext cx="212408" cy="26550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5</a:t>
            </a:r>
            <a:endParaRPr lang="en-US" sz="1650" dirty="0"/>
          </a:p>
        </p:txBody>
      </p:sp>
      <p:sp>
        <p:nvSpPr>
          <p:cNvPr id="27" name="Text 25"/>
          <p:cNvSpPr/>
          <p:nvPr/>
        </p:nvSpPr>
        <p:spPr>
          <a:xfrm>
            <a:off x="4544139" y="4122896"/>
            <a:ext cx="2063115" cy="22121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>
              <a:lnSpc>
                <a:spcPts val="17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Тұлға мен рөлдік шатасу</a:t>
            </a:r>
            <a:endParaRPr lang="en-US" sz="1350" dirty="0"/>
          </a:p>
        </p:txBody>
      </p:sp>
      <p:sp>
        <p:nvSpPr>
          <p:cNvPr id="28" name="Text 26"/>
          <p:cNvSpPr/>
          <p:nvPr/>
        </p:nvSpPr>
        <p:spPr>
          <a:xfrm>
            <a:off x="495538" y="4429006"/>
            <a:ext cx="6111716" cy="22645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Жасөспірімдік шақ (12-18 жас) – өзіндік «Менді» іздеу және рөлдік анықтама.</a:t>
            </a:r>
            <a:endParaRPr lang="en-US" sz="1100" dirty="0"/>
          </a:p>
        </p:txBody>
      </p:sp>
      <p:sp>
        <p:nvSpPr>
          <p:cNvPr id="29" name="Shape 27"/>
          <p:cNvSpPr/>
          <p:nvPr/>
        </p:nvSpPr>
        <p:spPr>
          <a:xfrm>
            <a:off x="7459266" y="4958358"/>
            <a:ext cx="424815" cy="15240"/>
          </a:xfrm>
          <a:prstGeom prst="roundRect">
            <a:avLst>
              <a:gd name="adj" fmla="val 390271"/>
            </a:avLst>
          </a:prstGeom>
          <a:solidFill>
            <a:srgbClr val="B8BFDF"/>
          </a:solidFill>
        </p:spPr>
      </p:sp>
      <p:sp>
        <p:nvSpPr>
          <p:cNvPr id="30" name="Shape 28"/>
          <p:cNvSpPr/>
          <p:nvPr/>
        </p:nvSpPr>
        <p:spPr>
          <a:xfrm>
            <a:off x="7155894" y="4806672"/>
            <a:ext cx="318611" cy="318611"/>
          </a:xfrm>
          <a:prstGeom prst="roundRect">
            <a:avLst>
              <a:gd name="adj" fmla="val 18668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7208996" y="4833223"/>
            <a:ext cx="212408" cy="26550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6</a:t>
            </a:r>
            <a:endParaRPr lang="en-US" sz="1650" dirty="0"/>
          </a:p>
        </p:txBody>
      </p:sp>
      <p:sp>
        <p:nvSpPr>
          <p:cNvPr id="32" name="Text 30"/>
          <p:cNvSpPr/>
          <p:nvPr/>
        </p:nvSpPr>
        <p:spPr>
          <a:xfrm>
            <a:off x="8023146" y="4855250"/>
            <a:ext cx="2257544" cy="22121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Жақындық пен оқшаулану</a:t>
            </a:r>
            <a:endParaRPr lang="en-US" sz="1350" dirty="0"/>
          </a:p>
        </p:txBody>
      </p:sp>
      <p:sp>
        <p:nvSpPr>
          <p:cNvPr id="33" name="Text 31"/>
          <p:cNvSpPr/>
          <p:nvPr/>
        </p:nvSpPr>
        <p:spPr>
          <a:xfrm>
            <a:off x="8023146" y="5161359"/>
            <a:ext cx="6111716" cy="45291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Ерте ересектік (18-40 жас) – терең қарым-қатынастар орнату және оқшауланудан қашу.</a:t>
            </a:r>
            <a:endParaRPr lang="en-US" sz="1100" dirty="0"/>
          </a:p>
        </p:txBody>
      </p:sp>
      <p:sp>
        <p:nvSpPr>
          <p:cNvPr id="34" name="Shape 32"/>
          <p:cNvSpPr/>
          <p:nvPr/>
        </p:nvSpPr>
        <p:spPr>
          <a:xfrm>
            <a:off x="6746319" y="5690711"/>
            <a:ext cx="424815" cy="15240"/>
          </a:xfrm>
          <a:prstGeom prst="roundRect">
            <a:avLst>
              <a:gd name="adj" fmla="val 390271"/>
            </a:avLst>
          </a:prstGeom>
          <a:solidFill>
            <a:srgbClr val="B8BFDF"/>
          </a:solidFill>
        </p:spPr>
      </p:sp>
      <p:sp>
        <p:nvSpPr>
          <p:cNvPr id="35" name="Shape 33"/>
          <p:cNvSpPr/>
          <p:nvPr/>
        </p:nvSpPr>
        <p:spPr>
          <a:xfrm>
            <a:off x="7155894" y="5539026"/>
            <a:ext cx="318611" cy="318611"/>
          </a:xfrm>
          <a:prstGeom prst="roundRect">
            <a:avLst>
              <a:gd name="adj" fmla="val 18668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36" name="Text 34"/>
          <p:cNvSpPr/>
          <p:nvPr/>
        </p:nvSpPr>
        <p:spPr>
          <a:xfrm>
            <a:off x="7208996" y="5565577"/>
            <a:ext cx="212408" cy="26550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7</a:t>
            </a:r>
            <a:endParaRPr lang="en-US" sz="1650" dirty="0"/>
          </a:p>
        </p:txBody>
      </p:sp>
      <p:sp>
        <p:nvSpPr>
          <p:cNvPr id="37" name="Text 35"/>
          <p:cNvSpPr/>
          <p:nvPr/>
        </p:nvSpPr>
        <p:spPr>
          <a:xfrm>
            <a:off x="4837152" y="5587603"/>
            <a:ext cx="1770102" cy="22121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>
              <a:lnSpc>
                <a:spcPts val="17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Өндіріс пен тоқырау</a:t>
            </a:r>
            <a:endParaRPr lang="en-US" sz="1350" dirty="0"/>
          </a:p>
        </p:txBody>
      </p:sp>
      <p:sp>
        <p:nvSpPr>
          <p:cNvPr id="38" name="Text 36"/>
          <p:cNvSpPr/>
          <p:nvPr/>
        </p:nvSpPr>
        <p:spPr>
          <a:xfrm>
            <a:off x="495538" y="5893713"/>
            <a:ext cx="6111716" cy="22645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Орта ересектік (40-65 жас) – келесі ұрпаққа мұра қалдыру және қоғамға үлес қосу.</a:t>
            </a:r>
            <a:endParaRPr lang="en-US" sz="1100" dirty="0"/>
          </a:p>
        </p:txBody>
      </p:sp>
      <p:sp>
        <p:nvSpPr>
          <p:cNvPr id="39" name="Shape 37"/>
          <p:cNvSpPr/>
          <p:nvPr/>
        </p:nvSpPr>
        <p:spPr>
          <a:xfrm>
            <a:off x="7459266" y="6423065"/>
            <a:ext cx="424815" cy="15240"/>
          </a:xfrm>
          <a:prstGeom prst="roundRect">
            <a:avLst>
              <a:gd name="adj" fmla="val 390271"/>
            </a:avLst>
          </a:prstGeom>
          <a:solidFill>
            <a:srgbClr val="B8BFDF"/>
          </a:solidFill>
        </p:spPr>
      </p:sp>
      <p:sp>
        <p:nvSpPr>
          <p:cNvPr id="40" name="Shape 38"/>
          <p:cNvSpPr/>
          <p:nvPr/>
        </p:nvSpPr>
        <p:spPr>
          <a:xfrm>
            <a:off x="7155894" y="6271379"/>
            <a:ext cx="318611" cy="318611"/>
          </a:xfrm>
          <a:prstGeom prst="roundRect">
            <a:avLst>
              <a:gd name="adj" fmla="val 18668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41" name="Text 39"/>
          <p:cNvSpPr/>
          <p:nvPr/>
        </p:nvSpPr>
        <p:spPr>
          <a:xfrm>
            <a:off x="7208996" y="6297930"/>
            <a:ext cx="212408" cy="26550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8</a:t>
            </a:r>
            <a:endParaRPr lang="en-US" sz="1650" dirty="0"/>
          </a:p>
        </p:txBody>
      </p:sp>
      <p:sp>
        <p:nvSpPr>
          <p:cNvPr id="42" name="Text 40"/>
          <p:cNvSpPr/>
          <p:nvPr/>
        </p:nvSpPr>
        <p:spPr>
          <a:xfrm>
            <a:off x="8023146" y="6319957"/>
            <a:ext cx="1951434" cy="22121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Тұтастық пен үмітсіздік</a:t>
            </a:r>
            <a:endParaRPr lang="en-US" sz="1350" dirty="0"/>
          </a:p>
        </p:txBody>
      </p:sp>
      <p:sp>
        <p:nvSpPr>
          <p:cNvPr id="43" name="Text 41"/>
          <p:cNvSpPr/>
          <p:nvPr/>
        </p:nvSpPr>
        <p:spPr>
          <a:xfrm>
            <a:off x="8023146" y="6626066"/>
            <a:ext cx="6111716" cy="22645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Кеш ересектік (65+ жас) – өмір жолына шолу жасау және оның мәнін қабылдау.</a:t>
            </a:r>
            <a:endParaRPr lang="en-US" sz="1100" dirty="0"/>
          </a:p>
        </p:txBody>
      </p:sp>
      <p:sp>
        <p:nvSpPr>
          <p:cNvPr id="44" name="Text 42"/>
          <p:cNvSpPr/>
          <p:nvPr/>
        </p:nvSpPr>
        <p:spPr>
          <a:xfrm>
            <a:off x="495538" y="7612261"/>
            <a:ext cx="13639324" cy="22645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Әр кезеңнің тұлғаға әсері: өзіндік сенімділік пен әлеуметтік бейімделу.</a:t>
            </a:r>
            <a:endParaRPr lang="en-US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0331" y="581739"/>
            <a:ext cx="9013746" cy="5288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Эго-психологияның психоанализден дамуы</a:t>
            </a:r>
            <a:endParaRPr lang="en-US" sz="3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0331" y="1586389"/>
            <a:ext cx="6316861" cy="631686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0828" y="1538883"/>
            <a:ext cx="6316861" cy="16924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Эриксон Фрейдтің теориясындағы </a:t>
            </a:r>
            <a:r>
              <a:rPr lang="en-US" sz="1650" dirty="0">
                <a:solidFill>
                  <a:srgbClr val="4967E9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«Эго»</a:t>
            </a:r>
            <a:r>
              <a:rPr lang="en-US" sz="16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ұғымын қайта қарастырды. Ол эгоны тек ішкі дағдарыстарды шешетін пассивті күш ретінде емес, </a:t>
            </a:r>
            <a:r>
              <a:rPr lang="en-US" sz="1650" b="1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белсенді, бейімделгіш</a:t>
            </a:r>
            <a:r>
              <a:rPr lang="en-US" sz="16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және шығармашылық рөл атқаратын құрылым ретінде алға тартты.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7580828" y="3421737"/>
            <a:ext cx="6316861" cy="203096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Эго – бұл тұлғаның әлеуметтік ортаға бейімделуінің негізгі құралы. Эриксонның теориясы Фрейдтің ішкі психикалық энергиясына қарағанда, </a:t>
            </a:r>
            <a:r>
              <a:rPr lang="en-US" sz="1650" dirty="0">
                <a:solidFill>
                  <a:srgbClr val="4967E9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әлеуметтік және мәдени факторларға</a:t>
            </a:r>
            <a:r>
              <a:rPr lang="en-US" sz="16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басымдық береді. Бұл адамның өмір бойғы дамуына әлеуметтік байланыстар мен қоршаған ортаның әсерін айқынырақ көрсетеді.</a:t>
            </a:r>
            <a:endParaRPr lang="en-US" sz="1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8658" y="541020"/>
            <a:ext cx="11892558" cy="49184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Эрих Фроммнің теориясы: тұлға мен қоғам арасындағы диалог</a:t>
            </a:r>
            <a:endParaRPr lang="en-US" sz="3050" dirty="0"/>
          </a:p>
        </p:txBody>
      </p:sp>
      <p:sp>
        <p:nvSpPr>
          <p:cNvPr id="3" name="Text 1"/>
          <p:cNvSpPr/>
          <p:nvPr/>
        </p:nvSpPr>
        <p:spPr>
          <a:xfrm>
            <a:off x="688658" y="1431250"/>
            <a:ext cx="6386513" cy="12592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Эрих Фромм, неофрейдизмнің көрнекті өкілі, тұлғаны қоғаммен тығыз байланыста қарайды. Оның теориясы бойынша, тұлға </a:t>
            </a:r>
            <a:r>
              <a:rPr lang="en-US" sz="1500" b="1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еркіндік пен қауіпсіздік</a:t>
            </a:r>
            <a:r>
              <a:rPr lang="en-US" sz="15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арасындағы мәңгілік күресте қалыптасады.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688658" y="2867501"/>
            <a:ext cx="6386513" cy="18888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Фромм "Қашу механизмдері" (авторитаризмге ұмтылу, деструктивтілік, конформизм) арқылы адамдардың еркіндік жүгінен қалай қашатынын сипаттады. Сонымен қатар, ол шынайы </a:t>
            </a:r>
            <a:r>
              <a:rPr lang="en-US" sz="1500" b="1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"шығармашылық еркіндіктің"</a:t>
            </a:r>
            <a:r>
              <a:rPr lang="en-US" sz="15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маңыздылығын атап өтті, бұл – адамның өзіндік потенциалын іске асыру және өзін-өзі таныту қабілеті.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688658" y="4933355"/>
            <a:ext cx="6386513" cy="12592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Қазіргі мәдениетте тұлғаның өзіндік танымы мен әлеуметтік жауапкершілігі Фроммнің идеяларымен тығыз байланысты. Ол қоғамның адамға әсерін және адамның қоғамдағы рөлін зерттеді.</a:t>
            </a:r>
            <a:endParaRPr lang="en-US" sz="15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2850" y="1475542"/>
            <a:ext cx="6386513" cy="638651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16875"/>
            <a:ext cx="11082933" cy="5669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Қазіргі жаңа мәдениеттегі тұлғаның ерекшеліктері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1737479"/>
            <a:ext cx="6407944" cy="2774156"/>
          </a:xfrm>
          <a:prstGeom prst="roundRect">
            <a:avLst>
              <a:gd name="adj" fmla="val 3434"/>
            </a:avLst>
          </a:prstGeom>
          <a:solidFill>
            <a:srgbClr val="F9F9FF">
              <a:alpha val="95000"/>
            </a:srgbClr>
          </a:solidFill>
          <a:ln w="30480">
            <a:solidFill>
              <a:srgbClr val="B8BFD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24270" y="1767959"/>
            <a:ext cx="6346984" cy="680442"/>
          </a:xfrm>
          <a:prstGeom prst="roundRect">
            <a:avLst>
              <a:gd name="adj" fmla="val 8626"/>
            </a:avLst>
          </a:prstGeom>
          <a:solidFill>
            <a:srgbClr val="D2D9F9"/>
          </a:solidFill>
        </p:spPr>
      </p:sp>
      <p:sp>
        <p:nvSpPr>
          <p:cNvPr id="5" name="Text 3"/>
          <p:cNvSpPr/>
          <p:nvPr/>
        </p:nvSpPr>
        <p:spPr>
          <a:xfrm>
            <a:off x="1051084" y="2675215"/>
            <a:ext cx="3288744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Глобализацияның әсері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51084" y="3165634"/>
            <a:ext cx="5893356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Мәдени әртүрлілік пен өзара байланыс тұлғаның дүниетанымын кеңейтеді, бірақ сонымен қатар жаңа қиындықтар тудырады.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28548" y="1737479"/>
            <a:ext cx="6408063" cy="2774156"/>
          </a:xfrm>
          <a:prstGeom prst="roundRect">
            <a:avLst>
              <a:gd name="adj" fmla="val 3434"/>
            </a:avLst>
          </a:prstGeom>
          <a:solidFill>
            <a:srgbClr val="F9F9FF">
              <a:alpha val="95000"/>
            </a:srgbClr>
          </a:solidFill>
          <a:ln w="30480">
            <a:solidFill>
              <a:srgbClr val="B8BFDF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459027" y="1767959"/>
            <a:ext cx="6347103" cy="680442"/>
          </a:xfrm>
          <a:prstGeom prst="roundRect">
            <a:avLst>
              <a:gd name="adj" fmla="val 8626"/>
            </a:avLst>
          </a:prstGeom>
          <a:solidFill>
            <a:srgbClr val="D2D9F9"/>
          </a:solidFill>
        </p:spPr>
      </p:sp>
      <p:sp>
        <p:nvSpPr>
          <p:cNvPr id="9" name="Text 7"/>
          <p:cNvSpPr/>
          <p:nvPr/>
        </p:nvSpPr>
        <p:spPr>
          <a:xfrm>
            <a:off x="7685842" y="2675215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Цифрлық дәуір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685842" y="3165634"/>
            <a:ext cx="5893475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Технологиялардың дамуы, әсіресе әлеуметтік медиа, тұлғаның өзін-өзі таныту және қарым-қатынас жасау тәсілдерін өзгертеді.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793790" y="4738449"/>
            <a:ext cx="6407944" cy="2774156"/>
          </a:xfrm>
          <a:prstGeom prst="roundRect">
            <a:avLst>
              <a:gd name="adj" fmla="val 3434"/>
            </a:avLst>
          </a:prstGeom>
          <a:solidFill>
            <a:srgbClr val="F9F9FF">
              <a:alpha val="95000"/>
            </a:srgbClr>
          </a:solidFill>
          <a:ln w="30480">
            <a:solidFill>
              <a:srgbClr val="B8BFDF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824270" y="4768929"/>
            <a:ext cx="6346984" cy="680442"/>
          </a:xfrm>
          <a:prstGeom prst="roundRect">
            <a:avLst>
              <a:gd name="adj" fmla="val 8626"/>
            </a:avLst>
          </a:prstGeom>
          <a:solidFill>
            <a:srgbClr val="D2D9F9"/>
          </a:solidFill>
        </p:spPr>
      </p:sp>
      <p:sp>
        <p:nvSpPr>
          <p:cNvPr id="13" name="Text 11"/>
          <p:cNvSpPr/>
          <p:nvPr/>
        </p:nvSpPr>
        <p:spPr>
          <a:xfrm>
            <a:off x="1051084" y="5676186"/>
            <a:ext cx="350960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Тұлғаның көпқырлылығы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51084" y="6166604"/>
            <a:ext cx="5893356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Виртуалды және нақты өмір арасындағы тепе-теңдікті сақтау, әртүрлі рөлдерді орындау қажеттілігі.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428548" y="4738449"/>
            <a:ext cx="6408063" cy="2774156"/>
          </a:xfrm>
          <a:prstGeom prst="roundRect">
            <a:avLst>
              <a:gd name="adj" fmla="val 3434"/>
            </a:avLst>
          </a:prstGeom>
          <a:solidFill>
            <a:srgbClr val="F9F9FF">
              <a:alpha val="95000"/>
            </a:srgbClr>
          </a:solidFill>
          <a:ln w="30480">
            <a:solidFill>
              <a:srgbClr val="B8BFDF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7459027" y="4768929"/>
            <a:ext cx="6347103" cy="680442"/>
          </a:xfrm>
          <a:prstGeom prst="roundRect">
            <a:avLst>
              <a:gd name="adj" fmla="val 8626"/>
            </a:avLst>
          </a:prstGeom>
          <a:solidFill>
            <a:srgbClr val="D2D9F9"/>
          </a:solidFill>
        </p:spPr>
      </p:sp>
      <p:sp>
        <p:nvSpPr>
          <p:cNvPr id="17" name="Text 15"/>
          <p:cNvSpPr/>
          <p:nvPr/>
        </p:nvSpPr>
        <p:spPr>
          <a:xfrm>
            <a:off x="7685842" y="5676186"/>
            <a:ext cx="3763327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Эксперименттік зерттеулер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685842" y="6166604"/>
            <a:ext cx="5893475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Қазіргі таңда тұлғаның жаңа мәдени ортаға бейімделу үлгілерін зерттеуге бағытталған көптеген эксперименттер жүргізілуде.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0331" y="581739"/>
            <a:ext cx="9883616" cy="5288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Эксперименттік зерттеу әдістері мен нәтижелері</a:t>
            </a:r>
            <a:endParaRPr lang="en-US" sz="3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0331" y="1586389"/>
            <a:ext cx="6316861" cy="631686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0828" y="1538883"/>
            <a:ext cx="6316861" cy="13539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Қазіргі зерттеулер тұлғаның </a:t>
            </a:r>
            <a:r>
              <a:rPr lang="en-US" sz="1650" b="1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мәдени контексттегі өзіндік сана-сезімін</a:t>
            </a:r>
            <a:r>
              <a:rPr lang="en-US" sz="16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өлшеуге бағытталған. Бұл әдістер тұлғаның әртүрлі әлеуметтік орталарда қалай әрекет ететінін және бейімделетінін түсінуге көмектеседі.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7580828" y="3083243"/>
            <a:ext cx="6316861" cy="13539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Зерттеуге қатысушылар ретінде </a:t>
            </a:r>
            <a:r>
              <a:rPr lang="en-US" sz="1650" b="1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жастар мен ересектердің</a:t>
            </a:r>
            <a:r>
              <a:rPr lang="en-US" sz="16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әлеуметтік бейімделуі, олардың цифрлық ортадағы қарым-қатынасы және мәдениаралық интеракциялары талданады.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7580828" y="4627602"/>
            <a:ext cx="6316861" cy="16924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Нәтижелер көрсеткендей, жаңа мәдени ортада тұлғаның </a:t>
            </a:r>
            <a:r>
              <a:rPr lang="en-US" sz="1650" dirty="0">
                <a:solidFill>
                  <a:srgbClr val="4967E9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икемділігі мен тұрақтылығы</a:t>
            </a:r>
            <a:r>
              <a:rPr lang="en-US" sz="16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маңызды рөл атқарады. Адамдардың өзгермелі жағдайларға тез бейімделу қабілеті, сондай-ақ олардың ішкі тұтастығын сақтауы – қазіргі қоғамдағы табыстылықтың кілті.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98972"/>
            <a:ext cx="13042821" cy="11339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Эриксон мен Фромм теорияларының қазіргі психологиядағы маңызы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2886551"/>
            <a:ext cx="4196358" cy="4043958"/>
          </a:xfrm>
          <a:prstGeom prst="roundRect">
            <a:avLst>
              <a:gd name="adj" fmla="val 2356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3120985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67E9"/>
          </a:solidFill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5390" y="3269813"/>
            <a:ext cx="306110" cy="38266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4028242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Кешенді модель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4518660"/>
            <a:ext cx="3727490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Бұл теориялар тұлға дамуының кешенді моделін ұсынады, ол адамның психологиялық және әлеуметтік дамуын біртұтас қарастырады.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2886551"/>
            <a:ext cx="4196358" cy="4043958"/>
          </a:xfrm>
          <a:prstGeom prst="roundRect">
            <a:avLst>
              <a:gd name="adj" fmla="val 2356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51396" y="3120985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67E9"/>
          </a:solidFill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562" y="3269813"/>
            <a:ext cx="306110" cy="38266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51396" y="4028242"/>
            <a:ext cx="3393043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Психотерапияға ықпалы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51396" y="4518660"/>
            <a:ext cx="3727490" cy="217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Олар психотерапияда және әлеуметтік жұмыста кеңінен қолданылады, клиенттердің даму кезеңдерін және әлеуметтік контекстін түсінуге көмектеседі.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2886551"/>
            <a:ext cx="4196358" cy="4043958"/>
          </a:xfrm>
          <a:prstGeom prst="roundRect">
            <a:avLst>
              <a:gd name="adj" fmla="val 2356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74568" y="3120985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67E9"/>
          </a:solidFill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1734" y="3269813"/>
            <a:ext cx="306110" cy="38266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4568" y="4028242"/>
            <a:ext cx="3531632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Бейімделу стратегиялары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74568" y="4518660"/>
            <a:ext cx="3727490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Мәдени өзгерістерге бейімделу стратегияларын әзірлеуде және тұлғаның ішкі тұрақтылығын нығайтуда маңызды рөл атқарады.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8748" y="360402"/>
            <a:ext cx="4918353" cy="32766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Көрнекі мысалдар мен нақты оқиғалар</a:t>
            </a:r>
            <a:endParaRPr lang="en-US" sz="2050" dirty="0"/>
          </a:p>
        </p:txBody>
      </p:sp>
      <p:sp>
        <p:nvSpPr>
          <p:cNvPr id="3" name="Text 1"/>
          <p:cNvSpPr/>
          <p:nvPr/>
        </p:nvSpPr>
        <p:spPr>
          <a:xfrm>
            <a:off x="655320" y="982861"/>
            <a:ext cx="6499979" cy="6290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Эриксонның өзінің өмірі, оның өзіндік тұлға ізденістері мен әртүрлі мәдениеттердегі тәжірибесі оның теорияларына тікелей әсер етті. Ол өмір бойы өзінің жеке тұлғалық даму кезеңдерін басынан өткерді.</a:t>
            </a:r>
            <a:endParaRPr lang="en-US" sz="1000" dirty="0"/>
          </a:p>
        </p:txBody>
      </p:sp>
      <p:sp>
        <p:nvSpPr>
          <p:cNvPr id="4" name="Shape 2"/>
          <p:cNvSpPr/>
          <p:nvPr/>
        </p:nvSpPr>
        <p:spPr>
          <a:xfrm>
            <a:off x="458748" y="982861"/>
            <a:ext cx="15240" cy="629007"/>
          </a:xfrm>
          <a:prstGeom prst="rect">
            <a:avLst/>
          </a:prstGeom>
          <a:solidFill>
            <a:srgbClr val="4967E9"/>
          </a:solidFill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8748" y="1759267"/>
            <a:ext cx="6696551" cy="669655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482721" y="953333"/>
            <a:ext cx="6696551" cy="6290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Қазіргі қоғамдағы тұлға дағдарыстары, мысалы, жасөспірімдер арасындағы тұлғалық анықтама мәселелері немесе ересектердегі орта жас дағдарыстары Эриксонның даму кезеңдерімен түсіндіріледі.</a:t>
            </a:r>
            <a:endParaRPr lang="en-US" sz="1000" dirty="0"/>
          </a:p>
        </p:txBody>
      </p:sp>
      <p:sp>
        <p:nvSpPr>
          <p:cNvPr id="7" name="Text 4"/>
          <p:cNvSpPr/>
          <p:nvPr/>
        </p:nvSpPr>
        <p:spPr>
          <a:xfrm>
            <a:off x="7482721" y="1700213"/>
            <a:ext cx="6696551" cy="6290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Фроммның идеяларының әлеуметтік қозғалыстардағы көрінісі – мысалы, жеке еркіндік пен әлеуметтік әділеттілік үшін күрескен қозғалыстарда оның "шығармашылық еркіндік" және "қашу механизмдері" ұғымдарының маңыздылығын көруге болады.</a:t>
            </a:r>
            <a:endParaRPr lang="en-US" sz="10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721" y="2476619"/>
            <a:ext cx="6696551" cy="669655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5882</Words>
  <Application>WPS Presentation</Application>
  <PresentationFormat>On-screen Show (16:9)</PresentationFormat>
  <Paragraphs>142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4" baseType="lpstr">
      <vt:lpstr>Arial</vt:lpstr>
      <vt:lpstr>SimSun</vt:lpstr>
      <vt:lpstr>Wingdings</vt:lpstr>
      <vt:lpstr>Corben</vt:lpstr>
      <vt:lpstr>Corben</vt:lpstr>
      <vt:lpstr>Corben</vt:lpstr>
      <vt:lpstr>Nobile</vt:lpstr>
      <vt:lpstr>Nobile</vt:lpstr>
      <vt:lpstr>Nobile</vt:lpstr>
      <vt:lpstr>Calibri</vt:lpstr>
      <vt:lpstr>Microsoft YaHei</vt:lpstr>
      <vt:lpstr>Arial Unicode MS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Гульнар Салимов�</cp:lastModifiedBy>
  <cp:revision>2</cp:revision>
  <dcterms:created xsi:type="dcterms:W3CDTF">2025-09-02T07:58:00Z</dcterms:created>
  <dcterms:modified xsi:type="dcterms:W3CDTF">2025-09-02T08:12:36Z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BAC427F8EDC24003B7B0A0D640BC3BF3_12</vt:lpwstr>
  </property>
  <property fmtid="{D5CDD505-2E9C-101B-9397-08002B2CF9AE}" pid="3" name="KSOProductBuildVer">
    <vt:lpwstr>1049-12.2.0.21931</vt:lpwstr>
  </property>
</Properties>
</file>